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89" r:id="rId4"/>
    <p:sldId id="290" r:id="rId5"/>
    <p:sldId id="291" r:id="rId6"/>
    <p:sldId id="292" r:id="rId7"/>
    <p:sldId id="293" r:id="rId8"/>
    <p:sldId id="286" r:id="rId9"/>
    <p:sldId id="295" r:id="rId10"/>
    <p:sldId id="287" r:id="rId11"/>
    <p:sldId id="296" r:id="rId12"/>
    <p:sldId id="297" r:id="rId13"/>
    <p:sldId id="299" r:id="rId14"/>
    <p:sldId id="298" r:id="rId15"/>
    <p:sldId id="288" r:id="rId16"/>
    <p:sldId id="285" r:id="rId17"/>
    <p:sldId id="29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006EB-64A1-4384-BF48-B35886F797C7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889F4-1F8D-49FB-9BAE-0CA1932BC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71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89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E2DF4C0-9A2A-4478-A205-DE736DA5E0BA}" type="slidenum">
              <a:rPr lang="en-US" altLang="en-US" b="0"/>
              <a:pPr eaLnBrk="1" hangingPunct="1"/>
              <a:t>3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3670340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1022F1E-E9FA-4B25-81E3-0D61C9554C1B}" type="slidenum">
              <a:rPr lang="en-US" altLang="en-US" b="0"/>
              <a:pPr eaLnBrk="1" hangingPunct="1"/>
              <a:t>4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1986778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206A36F-2B1B-4BB6-B5EC-79D4BAEFD122}" type="slidenum">
              <a:rPr lang="en-US" altLang="en-US" b="0"/>
              <a:pPr eaLnBrk="1" hangingPunct="1"/>
              <a:t>5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2465433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92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F868A14-0CC8-40F1-8EF0-6A990F9FB719}" type="slidenum">
              <a:rPr lang="en-US" altLang="en-US" b="0"/>
              <a:pPr eaLnBrk="1" hangingPunct="1"/>
              <a:t>6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3778535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93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283F1EB-F583-4E26-B91E-F6525E5CF015}" type="slidenum">
              <a:rPr lang="en-US" altLang="en-US" b="0"/>
              <a:pPr eaLnBrk="1" hangingPunct="1"/>
              <a:t>7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2937474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4572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200" dirty="0">
                <a:effectLst/>
                <a:latin typeface="+mn-lt"/>
                <a:ea typeface="+mn-ea"/>
                <a:cs typeface="+mn-cs"/>
                <a:sym typeface="Helvetica Neue"/>
              </a:rPr>
              <a:t>In painting and drawing, artists often use the technique of chiaroscuro to describe the way shadows and light define the shape of forms.  </a:t>
            </a:r>
          </a:p>
          <a:p>
            <a:pPr marL="457200" marR="0" indent="-4572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2200" dirty="0">
              <a:effectLst/>
              <a:latin typeface="+mn-lt"/>
              <a:ea typeface="+mn-ea"/>
              <a:cs typeface="+mn-cs"/>
              <a:sym typeface="Helvetica Neue"/>
            </a:endParaRPr>
          </a:p>
          <a:p>
            <a:pPr marL="457200" marR="0" indent="-4572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200" dirty="0">
                <a:effectLst/>
                <a:latin typeface="+mn-lt"/>
                <a:ea typeface="+mn-ea"/>
                <a:cs typeface="+mn-cs"/>
                <a:sym typeface="Helvetica Neue"/>
              </a:rPr>
              <a:t>Chiaroscuro is an Italian term that means “light-dark.”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902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4572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200" dirty="0">
                <a:effectLst/>
                <a:latin typeface="+mn-lt"/>
                <a:ea typeface="+mn-ea"/>
                <a:cs typeface="+mn-cs"/>
                <a:sym typeface="Helvetica Neue"/>
              </a:rPr>
              <a:t>Charles White’s </a:t>
            </a:r>
            <a:r>
              <a:rPr lang="en-US" sz="2200" i="1" dirty="0">
                <a:effectLst/>
                <a:latin typeface="+mn-lt"/>
                <a:ea typeface="+mn-ea"/>
                <a:cs typeface="+mn-cs"/>
                <a:sym typeface="Helvetica Neue"/>
              </a:rPr>
              <a:t>Untitled</a:t>
            </a:r>
            <a:r>
              <a:rPr lang="en-US" sz="2200" dirty="0">
                <a:effectLst/>
                <a:latin typeface="+mn-lt"/>
                <a:ea typeface="+mn-ea"/>
                <a:cs typeface="+mn-cs"/>
                <a:sym typeface="Helvetica Neue"/>
              </a:rPr>
              <a:t> illustrates the technique of hatching. </a:t>
            </a:r>
          </a:p>
          <a:p>
            <a:pPr marL="457200" marR="0" indent="-4572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2200" dirty="0">
              <a:effectLst/>
              <a:latin typeface="+mn-lt"/>
              <a:ea typeface="+mn-ea"/>
              <a:cs typeface="+mn-cs"/>
              <a:sym typeface="Helvetica Neue"/>
            </a:endParaRPr>
          </a:p>
          <a:p>
            <a:pPr marL="457200" marR="0" indent="-4572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200" dirty="0">
                <a:effectLst/>
                <a:latin typeface="+mn-lt"/>
                <a:ea typeface="+mn-ea"/>
                <a:cs typeface="+mn-cs"/>
                <a:sym typeface="Helvetica Neue"/>
              </a:rPr>
              <a:t>Hatching is closely spaced parallel lines that create modeling in a 2D shape.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625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94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458084F-A656-496E-9FBD-5C481B164CFA}" type="slidenum">
              <a:rPr lang="en-US" altLang="en-US" b="0"/>
              <a:pPr eaLnBrk="1" hangingPunct="1"/>
              <a:t>17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3711890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6406-BD8A-42F1-9EC4-79CE9E34AB6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60CDA-BB93-47E4-A402-17F0516D4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07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6406-BD8A-42F1-9EC4-79CE9E34AB6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60CDA-BB93-47E4-A402-17F0516D4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94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6406-BD8A-42F1-9EC4-79CE9E34AB6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60CDA-BB93-47E4-A402-17F0516D4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98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443042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6406-BD8A-42F1-9EC4-79CE9E34AB6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60CDA-BB93-47E4-A402-17F0516D4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20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6406-BD8A-42F1-9EC4-79CE9E34AB6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60CDA-BB93-47E4-A402-17F0516D4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37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6406-BD8A-42F1-9EC4-79CE9E34AB6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60CDA-BB93-47E4-A402-17F0516D4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29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6406-BD8A-42F1-9EC4-79CE9E34AB6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60CDA-BB93-47E4-A402-17F0516D4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0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6406-BD8A-42F1-9EC4-79CE9E34AB6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60CDA-BB93-47E4-A402-17F0516D4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61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6406-BD8A-42F1-9EC4-79CE9E34AB6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60CDA-BB93-47E4-A402-17F0516D4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88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6406-BD8A-42F1-9EC4-79CE9E34AB6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60CDA-BB93-47E4-A402-17F0516D4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3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6406-BD8A-42F1-9EC4-79CE9E34AB6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60CDA-BB93-47E4-A402-17F0516D4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41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18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96406-BD8A-42F1-9EC4-79CE9E34AB6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60CDA-BB93-47E4-A402-17F0516D4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4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home.mn.rr.com/ghk/MSB/AD100/valuescalebrackets.gif" TargetMode="External"/><Relationship Id="rId5" Type="http://schemas.openxmlformats.org/officeDocument/2006/relationships/image" Target="../media/image18.png"/><Relationship Id="rId4" Type="http://schemas.openxmlformats.org/officeDocument/2006/relationships/image" Target="http://home.mn.rr.com/ghk/MSB/AD100/valuescale9.gi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Elements of Art and Principles of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0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452100" cy="952500"/>
          </a:xfrm>
        </p:spPr>
        <p:txBody>
          <a:bodyPr/>
          <a:lstStyle/>
          <a:p>
            <a:r>
              <a:rPr lang="en-US" dirty="0" smtClean="0"/>
              <a:t>Chiaroscuro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703" y="774700"/>
            <a:ext cx="4986233" cy="5638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Chiaroscuro – Italian for “light-dark”</a:t>
            </a:r>
          </a:p>
          <a:p>
            <a:endParaRPr lang="en-US" sz="800" dirty="0"/>
          </a:p>
          <a:p>
            <a:r>
              <a:rPr lang="en-US" sz="2400" dirty="0" smtClean="0"/>
              <a:t>Method of applying value to a two-dimensional piece of artwork to create the illusion of a three-dimensional solid form</a:t>
            </a:r>
          </a:p>
          <a:p>
            <a:endParaRPr lang="en-US" sz="800" dirty="0"/>
          </a:p>
          <a:p>
            <a:r>
              <a:rPr lang="en-US" sz="2400" dirty="0" smtClean="0"/>
              <a:t>Highlights marks the point where the object is most directly lit – often depicted as a bright white</a:t>
            </a:r>
          </a:p>
          <a:p>
            <a:endParaRPr lang="en-US" sz="800" dirty="0"/>
          </a:p>
          <a:p>
            <a:r>
              <a:rPr lang="en-US" sz="2400" dirty="0" smtClean="0"/>
              <a:t>From highlight moving progressively to the shadow less light is cast on the object until the point is reached where the surface faces away from the light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050" y="0"/>
            <a:ext cx="3520440" cy="4267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532" y="0"/>
            <a:ext cx="3437467" cy="5892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175974" y="4267200"/>
            <a:ext cx="213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Diagram of Chiaroscuro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561722" y="4815582"/>
            <a:ext cx="3184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Chiaroscuro graphic applied to Pierre-Paul </a:t>
            </a:r>
            <a:r>
              <a:rPr lang="en-US" sz="1600" dirty="0" err="1" smtClean="0"/>
              <a:t>Prud’hon</a:t>
            </a:r>
            <a:r>
              <a:rPr lang="en-US" sz="1600" dirty="0" smtClean="0"/>
              <a:t>, Study for La Source, c. 1801, Black and white chalk on blue paper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10252364" y="1842655"/>
            <a:ext cx="914400" cy="92825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3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4294967295"/>
          </p:nvPr>
        </p:nvSpPr>
        <p:spPr>
          <a:xfrm>
            <a:off x="1524001" y="-2"/>
            <a:ext cx="9001125" cy="6858001"/>
          </a:xfrm>
          <a:prstGeom prst="rect">
            <a:avLst/>
          </a:prstGeom>
          <a:solidFill>
            <a:srgbClr val="BFBFBF"/>
          </a:solidFill>
        </p:spPr>
        <p:txBody>
          <a:bodyPr vert="horz" lIns="0" tIns="0" rIns="0" bIns="0" rtlCol="0">
            <a:normAutofit/>
          </a:bodyPr>
          <a:lstStyle/>
          <a:p>
            <a:pPr lvl="0"/>
            <a:endParaRPr dirty="0"/>
          </a:p>
        </p:txBody>
      </p:sp>
      <p:sp>
        <p:nvSpPr>
          <p:cNvPr id="40" name="Shape 40"/>
          <p:cNvSpPr/>
          <p:nvPr/>
        </p:nvSpPr>
        <p:spPr>
          <a:xfrm>
            <a:off x="1634836" y="5414464"/>
            <a:ext cx="3768438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en-US" sz="1600" dirty="0"/>
              <a:t>Leonardo da Vinci. The Virgin and Saint Anne with the Christ Child and the Young John the Baptist. Charcoal heightened with white on brown paper, 54-7/8 x 39-7/8 inches. </a:t>
            </a:r>
            <a:r>
              <a:rPr lang="en-US" sz="1600" dirty="0"/>
              <a:t>© The National Gallery, </a:t>
            </a:r>
          </a:p>
        </p:txBody>
      </p:sp>
      <p:sp>
        <p:nvSpPr>
          <p:cNvPr id="5" name="Shape 31"/>
          <p:cNvSpPr txBox="1">
            <a:spLocks/>
          </p:cNvSpPr>
          <p:nvPr/>
        </p:nvSpPr>
        <p:spPr>
          <a:xfrm>
            <a:off x="5403274" y="-4181"/>
            <a:ext cx="4904509" cy="1133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defTabSz="630936">
              <a:defRPr sz="2829">
                <a:solidFill>
                  <a:srgbClr val="33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>
              <a:defRPr sz="36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>
              <a:defRPr sz="36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>
              <a:defRPr sz="36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>
              <a:defRPr sz="36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457200">
              <a:defRPr sz="36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914400">
              <a:defRPr sz="36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1371600">
              <a:defRPr sz="36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1828800">
              <a:defRPr sz="36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4400" dirty="0" smtClean="0"/>
              <a:t>Value</a:t>
            </a:r>
            <a:endParaRPr lang="en-US" sz="4400" dirty="0"/>
          </a:p>
        </p:txBody>
      </p:sp>
      <p:sp>
        <p:nvSpPr>
          <p:cNvPr id="6" name="Shape 32"/>
          <p:cNvSpPr txBox="1">
            <a:spLocks/>
          </p:cNvSpPr>
          <p:nvPr/>
        </p:nvSpPr>
        <p:spPr>
          <a:xfrm>
            <a:off x="6087290" y="831274"/>
            <a:ext cx="4220491" cy="4583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spcBef>
                <a:spcPts val="600"/>
              </a:spcBef>
              <a:defRPr sz="2000" b="1">
                <a:latin typeface="Arial"/>
                <a:ea typeface="Arial"/>
                <a:cs typeface="Arial"/>
                <a:sym typeface="Arial"/>
              </a:defRPr>
            </a:lvl1pPr>
            <a:lvl2pPr marL="477484" indent="-202847">
              <a:spcBef>
                <a:spcPts val="600"/>
              </a:spcBef>
              <a:buSzPct val="100000"/>
              <a:buChar char="•"/>
              <a:defRPr sz="2000" b="1">
                <a:latin typeface="Arial"/>
                <a:ea typeface="Arial"/>
                <a:cs typeface="Arial"/>
                <a:sym typeface="Arial"/>
              </a:defRPr>
            </a:lvl2pPr>
            <a:lvl3pPr marL="1168400" indent="-254000">
              <a:spcBef>
                <a:spcPts val="600"/>
              </a:spcBef>
              <a:buSzPct val="100000"/>
              <a:buChar char="•"/>
              <a:defRPr sz="2000" b="1">
                <a:latin typeface="Arial"/>
                <a:ea typeface="Arial"/>
                <a:cs typeface="Arial"/>
                <a:sym typeface="Arial"/>
              </a:defRPr>
            </a:lvl3pPr>
            <a:lvl4pPr marL="1625600" indent="-254000">
              <a:spcBef>
                <a:spcPts val="600"/>
              </a:spcBef>
              <a:buSzPct val="100000"/>
              <a:buChar char="•"/>
              <a:defRPr sz="2000" b="1">
                <a:latin typeface="Arial"/>
                <a:ea typeface="Arial"/>
                <a:cs typeface="Arial"/>
                <a:sym typeface="Arial"/>
              </a:defRPr>
            </a:lvl4pPr>
            <a:lvl5pPr marL="2082800" indent="-254000">
              <a:spcBef>
                <a:spcPts val="600"/>
              </a:spcBef>
              <a:buSzPct val="100000"/>
              <a:buChar char="•"/>
              <a:defRPr sz="2000" b="1">
                <a:latin typeface="Arial"/>
                <a:ea typeface="Arial"/>
                <a:cs typeface="Arial"/>
                <a:sym typeface="Arial"/>
              </a:defRPr>
            </a:lvl5pPr>
            <a:lvl6pPr marL="2540000" indent="-254000">
              <a:spcBef>
                <a:spcPts val="600"/>
              </a:spcBef>
              <a:buSzPct val="100000"/>
              <a:buChar char="•"/>
              <a:defRPr sz="2000" b="1">
                <a:latin typeface="Arial"/>
                <a:ea typeface="Arial"/>
                <a:cs typeface="Arial"/>
                <a:sym typeface="Arial"/>
              </a:defRPr>
            </a:lvl6pPr>
            <a:lvl7pPr marL="2997200" indent="-254000">
              <a:spcBef>
                <a:spcPts val="600"/>
              </a:spcBef>
              <a:buSzPct val="100000"/>
              <a:buChar char="•"/>
              <a:defRPr sz="2000" b="1">
                <a:latin typeface="Arial"/>
                <a:ea typeface="Arial"/>
                <a:cs typeface="Arial"/>
                <a:sym typeface="Arial"/>
              </a:defRPr>
            </a:lvl7pPr>
            <a:lvl8pPr marL="3454400" indent="-254000">
              <a:spcBef>
                <a:spcPts val="600"/>
              </a:spcBef>
              <a:buSzPct val="100000"/>
              <a:buChar char="•"/>
              <a:defRPr sz="2000" b="1">
                <a:latin typeface="Arial"/>
                <a:ea typeface="Arial"/>
                <a:cs typeface="Arial"/>
                <a:sym typeface="Arial"/>
              </a:defRPr>
            </a:lvl8pPr>
            <a:lvl9pPr marL="3911600" indent="-254000">
              <a:spcBef>
                <a:spcPts val="600"/>
              </a:spcBef>
              <a:buSzPct val="100000"/>
              <a:buChar char="•"/>
              <a:defRPr sz="2000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0637" indent="71437">
              <a:lnSpc>
                <a:spcPts val="3800"/>
              </a:lnSpc>
              <a:defRPr sz="1800" b="0"/>
            </a:pPr>
            <a:r>
              <a:rPr lang="en-US" sz="2800" dirty="0">
                <a:solidFill>
                  <a:srgbClr val="3366FF"/>
                </a:solidFill>
              </a:rPr>
              <a:t>Shading/Modeling:  </a:t>
            </a:r>
            <a:r>
              <a:rPr lang="en-US" sz="2800" dirty="0"/>
              <a:t>Using chiaroscuro or values to create mass</a:t>
            </a:r>
            <a:r>
              <a:rPr lang="en-US" sz="2800" dirty="0" smtClean="0"/>
              <a:t>.</a:t>
            </a:r>
          </a:p>
          <a:p>
            <a:pPr marL="20637" indent="71437">
              <a:lnSpc>
                <a:spcPts val="3800"/>
              </a:lnSpc>
              <a:defRPr sz="1800" b="0"/>
            </a:pPr>
            <a:endParaRPr lang="en-US" sz="800" dirty="0">
              <a:solidFill>
                <a:srgbClr val="3366FF"/>
              </a:solidFill>
            </a:endParaRPr>
          </a:p>
          <a:p>
            <a:pPr marL="20637" indent="71437">
              <a:lnSpc>
                <a:spcPts val="3800"/>
              </a:lnSpc>
              <a:defRPr sz="1800" b="0"/>
            </a:pPr>
            <a:r>
              <a:rPr lang="en-US" sz="2800" dirty="0">
                <a:solidFill>
                  <a:srgbClr val="3366FF"/>
                </a:solidFill>
              </a:rPr>
              <a:t>Value:</a:t>
            </a:r>
            <a:r>
              <a:rPr lang="en-US" sz="2800" dirty="0">
                <a:solidFill>
                  <a:srgbClr val="1F497D"/>
                </a:solidFill>
              </a:rPr>
              <a:t> </a:t>
            </a:r>
            <a:r>
              <a:rPr lang="en-US" sz="2800" dirty="0"/>
              <a:t> Relative lightness or darkness</a:t>
            </a:r>
            <a:r>
              <a:rPr lang="en-US" sz="2800" dirty="0" smtClean="0"/>
              <a:t>.</a:t>
            </a:r>
          </a:p>
          <a:p>
            <a:pPr marL="20637" indent="71437">
              <a:lnSpc>
                <a:spcPts val="3800"/>
              </a:lnSpc>
              <a:defRPr sz="1800" b="0"/>
            </a:pPr>
            <a:endParaRPr lang="en-US" sz="2800" dirty="0"/>
          </a:p>
          <a:p>
            <a:pPr marL="20637" indent="71437">
              <a:lnSpc>
                <a:spcPts val="3800"/>
              </a:lnSpc>
              <a:defRPr sz="1800" b="0"/>
            </a:pPr>
            <a:r>
              <a:rPr lang="en-US" sz="2800" dirty="0">
                <a:solidFill>
                  <a:srgbClr val="3366FF"/>
                </a:solidFill>
              </a:rPr>
              <a:t>Chiaroscuro:</a:t>
            </a:r>
            <a:r>
              <a:rPr lang="en-US" sz="2800" dirty="0">
                <a:solidFill>
                  <a:srgbClr val="1F497D"/>
                </a:solidFill>
              </a:rPr>
              <a:t> </a:t>
            </a:r>
            <a:r>
              <a:rPr lang="en-US" sz="2800" dirty="0"/>
              <a:t> Italian for light/dark; contrasts of light and shadow.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836" y="390526"/>
            <a:ext cx="3620768" cy="50239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3543214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 idx="4294967295"/>
          </p:nvPr>
        </p:nvSpPr>
        <p:spPr>
          <a:xfrm>
            <a:off x="311150" y="304799"/>
            <a:ext cx="5791200" cy="11334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4500">
                <a:solidFill>
                  <a:srgbClr val="3366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400" b="1" dirty="0" smtClean="0"/>
              <a:t>Value</a:t>
            </a:r>
            <a:endParaRPr sz="4400" b="1" dirty="0"/>
          </a:p>
        </p:txBody>
      </p:sp>
      <p:sp>
        <p:nvSpPr>
          <p:cNvPr id="120" name="Shape 120"/>
          <p:cNvSpPr>
            <a:spLocks noGrp="1"/>
          </p:cNvSpPr>
          <p:nvPr>
            <p:ph type="body" idx="4294967295"/>
          </p:nvPr>
        </p:nvSpPr>
        <p:spPr>
          <a:xfrm>
            <a:off x="311150" y="1057185"/>
            <a:ext cx="10661650" cy="46418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0637" indent="71437">
              <a:lnSpc>
                <a:spcPts val="3800"/>
              </a:lnSpc>
              <a:defRPr sz="1800" b="0"/>
            </a:pPr>
            <a:r>
              <a:rPr sz="2400" b="1" dirty="0"/>
              <a:t>There are several value techniques that artists use to </a:t>
            </a:r>
            <a:r>
              <a:rPr sz="2400" b="1" dirty="0">
                <a:solidFill>
                  <a:srgbClr val="3366FF"/>
                </a:solidFill>
              </a:rPr>
              <a:t>imply light </a:t>
            </a:r>
            <a:r>
              <a:rPr sz="2400" b="1" dirty="0"/>
              <a:t>within works of art.  </a:t>
            </a:r>
            <a:r>
              <a:rPr sz="2400" b="1" dirty="0"/>
              <a:t>These techniques result in the illusion of shape and mass of objects. </a:t>
            </a:r>
            <a:endParaRPr lang="en-US" sz="2400" b="1" dirty="0" smtClean="0"/>
          </a:p>
          <a:p>
            <a:pPr marL="20637" indent="71437">
              <a:lnSpc>
                <a:spcPts val="3800"/>
              </a:lnSpc>
              <a:defRPr sz="1800" b="0"/>
            </a:pPr>
            <a:endParaRPr sz="2400" b="1" dirty="0"/>
          </a:p>
          <a:p>
            <a:pPr marL="20637" indent="71437">
              <a:lnSpc>
                <a:spcPts val="3800"/>
              </a:lnSpc>
              <a:defRPr sz="1800" b="0"/>
            </a:pPr>
            <a:r>
              <a:rPr sz="2400" b="1" dirty="0">
                <a:solidFill>
                  <a:srgbClr val="3366FF"/>
                </a:solidFill>
              </a:rPr>
              <a:t>	Hatching:</a:t>
            </a:r>
            <a:r>
              <a:rPr sz="2400" b="1" dirty="0"/>
              <a:t>  Closely spaced parallel lines</a:t>
            </a:r>
            <a:r>
              <a:rPr sz="2400" b="1" dirty="0" smtClean="0"/>
              <a:t>.</a:t>
            </a:r>
            <a:endParaRPr lang="en-US" sz="2400" b="1" dirty="0" smtClean="0"/>
          </a:p>
          <a:p>
            <a:pPr marL="20637" indent="71437">
              <a:lnSpc>
                <a:spcPts val="3800"/>
              </a:lnSpc>
              <a:defRPr sz="1800" b="0"/>
            </a:pPr>
            <a:endParaRPr sz="2400" b="1" dirty="0"/>
          </a:p>
          <a:p>
            <a:pPr marL="20637" indent="71437">
              <a:lnSpc>
                <a:spcPts val="3800"/>
              </a:lnSpc>
              <a:defRPr sz="1800" b="0"/>
            </a:pPr>
            <a:r>
              <a:rPr sz="2400" b="1" dirty="0">
                <a:solidFill>
                  <a:srgbClr val="3366FF"/>
                </a:solidFill>
              </a:rPr>
              <a:t>	Cross-hatching:  </a:t>
            </a:r>
            <a:r>
              <a:rPr sz="2400" b="1" dirty="0"/>
              <a:t>Parallel lines intersect like a checkerboard</a:t>
            </a:r>
            <a:r>
              <a:rPr sz="2400" b="1" dirty="0" smtClean="0"/>
              <a:t>.</a:t>
            </a:r>
            <a:endParaRPr lang="en-US" sz="2400" b="1" dirty="0" smtClean="0"/>
          </a:p>
          <a:p>
            <a:pPr marL="20637" indent="71437">
              <a:lnSpc>
                <a:spcPts val="3800"/>
              </a:lnSpc>
              <a:defRPr sz="1800" b="0"/>
            </a:pPr>
            <a:endParaRPr sz="2400" b="1" dirty="0"/>
          </a:p>
          <a:p>
            <a:pPr marL="20637" indent="71437">
              <a:lnSpc>
                <a:spcPts val="3800"/>
              </a:lnSpc>
              <a:defRPr sz="1800" b="0"/>
            </a:pPr>
            <a:r>
              <a:rPr sz="2400" b="1" dirty="0">
                <a:solidFill>
                  <a:srgbClr val="3366FF"/>
                </a:solidFill>
              </a:rPr>
              <a:t>	Stippling:</a:t>
            </a:r>
            <a:r>
              <a:rPr sz="2400" b="1" dirty="0"/>
              <a:t>  Dots spaced close or far apart to suggest darker or lighter areas.</a:t>
            </a:r>
          </a:p>
        </p:txBody>
      </p:sp>
      <p:sp>
        <p:nvSpPr>
          <p:cNvPr id="121" name="Shape 121"/>
          <p:cNvSpPr/>
          <p:nvPr/>
        </p:nvSpPr>
        <p:spPr>
          <a:xfrm>
            <a:off x="1981200" y="6492876"/>
            <a:ext cx="342900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1000"/>
            </a:lvl1pPr>
          </a:lstStyle>
          <a:p>
            <a:pPr lvl="0">
              <a:defRPr sz="1800"/>
            </a:pPr>
            <a:r>
              <a:rPr/>
              <a:t>© 2016, McGraw-Hill Higher Education. All rights reserved.</a:t>
            </a:r>
          </a:p>
        </p:txBody>
      </p:sp>
      <p:sp>
        <p:nvSpPr>
          <p:cNvPr id="122" name="Shape 122"/>
          <p:cNvSpPr/>
          <p:nvPr/>
        </p:nvSpPr>
        <p:spPr>
          <a:xfrm>
            <a:off x="1828801" y="1438274"/>
            <a:ext cx="813752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342900">
              <a:spcBef>
                <a:spcPts val="900"/>
              </a:spcBef>
              <a:defRPr sz="40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 lvl="0">
              <a:defRPr sz="1800"/>
            </a:pPr>
            <a:r>
              <a:rPr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432458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4294967295"/>
          </p:nvPr>
        </p:nvSpPr>
        <p:spPr>
          <a:xfrm>
            <a:off x="1524001" y="-1"/>
            <a:ext cx="9001125" cy="6492876"/>
          </a:xfrm>
          <a:prstGeom prst="rect">
            <a:avLst/>
          </a:prstGeom>
          <a:solidFill>
            <a:srgbClr val="BFBFBF"/>
          </a:solidFill>
        </p:spPr>
        <p:txBody>
          <a:bodyPr vert="horz" lIns="0" tIns="0" rIns="0" bIns="0" rtlCol="0">
            <a:normAutofit/>
          </a:bodyPr>
          <a:lstStyle/>
          <a:p>
            <a:pPr lvl="0"/>
            <a:endParaRPr dirty="0"/>
          </a:p>
        </p:txBody>
      </p:sp>
      <p:sp>
        <p:nvSpPr>
          <p:cNvPr id="40" name="Shape 40"/>
          <p:cNvSpPr/>
          <p:nvPr/>
        </p:nvSpPr>
        <p:spPr>
          <a:xfrm>
            <a:off x="1981200" y="5636873"/>
            <a:ext cx="483408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en-US" dirty="0"/>
              <a:t>Techniques for modelling mass with lines: Hatching, cross-hatching and stippling.</a:t>
            </a:r>
          </a:p>
        </p:txBody>
      </p:sp>
      <p:sp>
        <p:nvSpPr>
          <p:cNvPr id="5" name="Shape 31"/>
          <p:cNvSpPr txBox="1">
            <a:spLocks/>
          </p:cNvSpPr>
          <p:nvPr/>
        </p:nvSpPr>
        <p:spPr>
          <a:xfrm>
            <a:off x="1981200" y="390526"/>
            <a:ext cx="8326583" cy="1133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defTabSz="630936">
              <a:defRPr sz="2829">
                <a:solidFill>
                  <a:srgbClr val="33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>
              <a:defRPr sz="36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>
              <a:defRPr sz="36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>
              <a:defRPr sz="36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>
              <a:defRPr sz="36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457200">
              <a:defRPr sz="36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914400">
              <a:defRPr sz="36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1371600">
              <a:defRPr sz="36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1828800">
              <a:defRPr sz="36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4400" dirty="0" smtClean="0"/>
              <a:t>Value</a:t>
            </a:r>
            <a:endParaRPr lang="en-US" sz="4400" dirty="0"/>
          </a:p>
        </p:txBody>
      </p:sp>
      <p:sp>
        <p:nvSpPr>
          <p:cNvPr id="6" name="Shape 32"/>
          <p:cNvSpPr txBox="1">
            <a:spLocks/>
          </p:cNvSpPr>
          <p:nvPr/>
        </p:nvSpPr>
        <p:spPr>
          <a:xfrm>
            <a:off x="6040582" y="1108365"/>
            <a:ext cx="4182918" cy="4516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fontScale="85000" lnSpcReduction="20000"/>
          </a:bodyPr>
          <a:lstStyle>
            <a:lvl1pPr>
              <a:spcBef>
                <a:spcPts val="600"/>
              </a:spcBef>
              <a:defRPr sz="2000" b="1">
                <a:latin typeface="Arial"/>
                <a:ea typeface="Arial"/>
                <a:cs typeface="Arial"/>
                <a:sym typeface="Arial"/>
              </a:defRPr>
            </a:lvl1pPr>
            <a:lvl2pPr marL="477484" indent="-202847">
              <a:spcBef>
                <a:spcPts val="600"/>
              </a:spcBef>
              <a:buSzPct val="100000"/>
              <a:buChar char="•"/>
              <a:defRPr sz="2000" b="1">
                <a:latin typeface="Arial"/>
                <a:ea typeface="Arial"/>
                <a:cs typeface="Arial"/>
                <a:sym typeface="Arial"/>
              </a:defRPr>
            </a:lvl2pPr>
            <a:lvl3pPr marL="1168400" indent="-254000">
              <a:spcBef>
                <a:spcPts val="600"/>
              </a:spcBef>
              <a:buSzPct val="100000"/>
              <a:buChar char="•"/>
              <a:defRPr sz="2000" b="1">
                <a:latin typeface="Arial"/>
                <a:ea typeface="Arial"/>
                <a:cs typeface="Arial"/>
                <a:sym typeface="Arial"/>
              </a:defRPr>
            </a:lvl3pPr>
            <a:lvl4pPr marL="1625600" indent="-254000">
              <a:spcBef>
                <a:spcPts val="600"/>
              </a:spcBef>
              <a:buSzPct val="100000"/>
              <a:buChar char="•"/>
              <a:defRPr sz="2000" b="1">
                <a:latin typeface="Arial"/>
                <a:ea typeface="Arial"/>
                <a:cs typeface="Arial"/>
                <a:sym typeface="Arial"/>
              </a:defRPr>
            </a:lvl4pPr>
            <a:lvl5pPr marL="2082800" indent="-254000">
              <a:spcBef>
                <a:spcPts val="600"/>
              </a:spcBef>
              <a:buSzPct val="100000"/>
              <a:buChar char="•"/>
              <a:defRPr sz="2000" b="1">
                <a:latin typeface="Arial"/>
                <a:ea typeface="Arial"/>
                <a:cs typeface="Arial"/>
                <a:sym typeface="Arial"/>
              </a:defRPr>
            </a:lvl5pPr>
            <a:lvl6pPr marL="2540000" indent="-254000">
              <a:spcBef>
                <a:spcPts val="600"/>
              </a:spcBef>
              <a:buSzPct val="100000"/>
              <a:buChar char="•"/>
              <a:defRPr sz="2000" b="1">
                <a:latin typeface="Arial"/>
                <a:ea typeface="Arial"/>
                <a:cs typeface="Arial"/>
                <a:sym typeface="Arial"/>
              </a:defRPr>
            </a:lvl6pPr>
            <a:lvl7pPr marL="2997200" indent="-254000">
              <a:spcBef>
                <a:spcPts val="600"/>
              </a:spcBef>
              <a:buSzPct val="100000"/>
              <a:buChar char="•"/>
              <a:defRPr sz="2000" b="1">
                <a:latin typeface="Arial"/>
                <a:ea typeface="Arial"/>
                <a:cs typeface="Arial"/>
                <a:sym typeface="Arial"/>
              </a:defRPr>
            </a:lvl7pPr>
            <a:lvl8pPr marL="3454400" indent="-254000">
              <a:spcBef>
                <a:spcPts val="600"/>
              </a:spcBef>
              <a:buSzPct val="100000"/>
              <a:buChar char="•"/>
              <a:defRPr sz="2000" b="1">
                <a:latin typeface="Arial"/>
                <a:ea typeface="Arial"/>
                <a:cs typeface="Arial"/>
                <a:sym typeface="Arial"/>
              </a:defRPr>
            </a:lvl8pPr>
            <a:lvl9pPr marL="3911600" indent="-254000">
              <a:spcBef>
                <a:spcPts val="600"/>
              </a:spcBef>
              <a:buSzPct val="100000"/>
              <a:buChar char="•"/>
              <a:defRPr sz="2000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900"/>
              </a:spcBef>
              <a:defRPr sz="1800" b="0"/>
            </a:pPr>
            <a:r>
              <a:rPr lang="en-US" sz="3200" dirty="0"/>
              <a:t>Hatching:  Closely spaced parallel lines.</a:t>
            </a:r>
          </a:p>
          <a:p>
            <a:pPr>
              <a:spcBef>
                <a:spcPts val="900"/>
              </a:spcBef>
              <a:defRPr sz="1800" b="0"/>
            </a:pPr>
            <a:endParaRPr lang="en-US" sz="3200" dirty="0"/>
          </a:p>
          <a:p>
            <a:pPr>
              <a:spcBef>
                <a:spcPts val="900"/>
              </a:spcBef>
              <a:defRPr sz="1800" b="0"/>
            </a:pPr>
            <a:r>
              <a:rPr lang="en-US" sz="3200" dirty="0"/>
              <a:t>Cross-hatching:  Parallel lines intersect like a checkerboard.</a:t>
            </a:r>
          </a:p>
          <a:p>
            <a:pPr>
              <a:spcBef>
                <a:spcPts val="900"/>
              </a:spcBef>
              <a:defRPr sz="1800" b="0"/>
            </a:pPr>
            <a:endParaRPr lang="en-US" sz="3200" dirty="0"/>
          </a:p>
          <a:p>
            <a:pPr>
              <a:spcBef>
                <a:spcPts val="900"/>
              </a:spcBef>
              <a:defRPr sz="1800" b="0"/>
            </a:pPr>
            <a:r>
              <a:rPr lang="en-US" sz="3200" dirty="0"/>
              <a:t>Stippling:  Dots spaced close or far apart to suggest darker or lighter areas.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9" y="1092684"/>
            <a:ext cx="3849654" cy="45322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1330057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4294967295"/>
          </p:nvPr>
        </p:nvSpPr>
        <p:spPr>
          <a:xfrm>
            <a:off x="1524001" y="-1"/>
            <a:ext cx="9001125" cy="6492876"/>
          </a:xfrm>
          <a:prstGeom prst="rect">
            <a:avLst/>
          </a:prstGeom>
          <a:solidFill>
            <a:srgbClr val="BFBFBF"/>
          </a:solidFill>
        </p:spPr>
        <p:txBody>
          <a:bodyPr vert="horz" lIns="0" tIns="0" rIns="0" bIns="0" rtlCol="0">
            <a:normAutofit/>
          </a:bodyPr>
          <a:lstStyle/>
          <a:p>
            <a:pPr lvl="0"/>
            <a:endParaRPr dirty="0"/>
          </a:p>
        </p:txBody>
      </p:sp>
      <p:sp>
        <p:nvSpPr>
          <p:cNvPr id="40" name="Shape 40"/>
          <p:cNvSpPr/>
          <p:nvPr/>
        </p:nvSpPr>
        <p:spPr>
          <a:xfrm>
            <a:off x="1981200" y="4557180"/>
            <a:ext cx="4834083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en-US" dirty="0"/>
              <a:t>Charles White. Untitled (Profile of a Woman facing right), 1979. Etching, 4 x 5-1/2 inches. Photo Darryl Allan Smith. © 1979 The Charles White Archives. Medium Prints and Manuscripts</a:t>
            </a:r>
          </a:p>
        </p:txBody>
      </p:sp>
      <p:sp>
        <p:nvSpPr>
          <p:cNvPr id="5" name="Shape 31"/>
          <p:cNvSpPr txBox="1">
            <a:spLocks/>
          </p:cNvSpPr>
          <p:nvPr/>
        </p:nvSpPr>
        <p:spPr>
          <a:xfrm>
            <a:off x="1981200" y="390526"/>
            <a:ext cx="8326583" cy="1133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defTabSz="630936">
              <a:defRPr sz="2829">
                <a:solidFill>
                  <a:srgbClr val="33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>
              <a:defRPr sz="36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>
              <a:defRPr sz="36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>
              <a:defRPr sz="36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>
              <a:defRPr sz="36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457200">
              <a:defRPr sz="36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914400">
              <a:defRPr sz="36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1371600">
              <a:defRPr sz="36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1828800">
              <a:defRPr sz="36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4400" dirty="0" smtClean="0"/>
              <a:t>Value</a:t>
            </a:r>
            <a:endParaRPr lang="en-US" sz="4400" dirty="0"/>
          </a:p>
        </p:txBody>
      </p:sp>
      <p:sp>
        <p:nvSpPr>
          <p:cNvPr id="6" name="Shape 32"/>
          <p:cNvSpPr txBox="1">
            <a:spLocks/>
          </p:cNvSpPr>
          <p:nvPr/>
        </p:nvSpPr>
        <p:spPr>
          <a:xfrm>
            <a:off x="7072169" y="390526"/>
            <a:ext cx="3102264" cy="4516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fontScale="77500" lnSpcReduction="20000"/>
          </a:bodyPr>
          <a:lstStyle>
            <a:lvl1pPr>
              <a:spcBef>
                <a:spcPts val="600"/>
              </a:spcBef>
              <a:defRPr sz="2000" b="1">
                <a:latin typeface="Arial"/>
                <a:ea typeface="Arial"/>
                <a:cs typeface="Arial"/>
                <a:sym typeface="Arial"/>
              </a:defRPr>
            </a:lvl1pPr>
            <a:lvl2pPr marL="477484" indent="-202847">
              <a:spcBef>
                <a:spcPts val="600"/>
              </a:spcBef>
              <a:buSzPct val="100000"/>
              <a:buChar char="•"/>
              <a:defRPr sz="2000" b="1">
                <a:latin typeface="Arial"/>
                <a:ea typeface="Arial"/>
                <a:cs typeface="Arial"/>
                <a:sym typeface="Arial"/>
              </a:defRPr>
            </a:lvl2pPr>
            <a:lvl3pPr marL="1168400" indent="-254000">
              <a:spcBef>
                <a:spcPts val="600"/>
              </a:spcBef>
              <a:buSzPct val="100000"/>
              <a:buChar char="•"/>
              <a:defRPr sz="2000" b="1">
                <a:latin typeface="Arial"/>
                <a:ea typeface="Arial"/>
                <a:cs typeface="Arial"/>
                <a:sym typeface="Arial"/>
              </a:defRPr>
            </a:lvl3pPr>
            <a:lvl4pPr marL="1625600" indent="-254000">
              <a:spcBef>
                <a:spcPts val="600"/>
              </a:spcBef>
              <a:buSzPct val="100000"/>
              <a:buChar char="•"/>
              <a:defRPr sz="2000" b="1">
                <a:latin typeface="Arial"/>
                <a:ea typeface="Arial"/>
                <a:cs typeface="Arial"/>
                <a:sym typeface="Arial"/>
              </a:defRPr>
            </a:lvl4pPr>
            <a:lvl5pPr marL="2082800" indent="-254000">
              <a:spcBef>
                <a:spcPts val="600"/>
              </a:spcBef>
              <a:buSzPct val="100000"/>
              <a:buChar char="•"/>
              <a:defRPr sz="2000" b="1">
                <a:latin typeface="Arial"/>
                <a:ea typeface="Arial"/>
                <a:cs typeface="Arial"/>
                <a:sym typeface="Arial"/>
              </a:defRPr>
            </a:lvl5pPr>
            <a:lvl6pPr marL="2540000" indent="-254000">
              <a:spcBef>
                <a:spcPts val="600"/>
              </a:spcBef>
              <a:buSzPct val="100000"/>
              <a:buChar char="•"/>
              <a:defRPr sz="2000" b="1">
                <a:latin typeface="Arial"/>
                <a:ea typeface="Arial"/>
                <a:cs typeface="Arial"/>
                <a:sym typeface="Arial"/>
              </a:defRPr>
            </a:lvl6pPr>
            <a:lvl7pPr marL="2997200" indent="-254000">
              <a:spcBef>
                <a:spcPts val="600"/>
              </a:spcBef>
              <a:buSzPct val="100000"/>
              <a:buChar char="•"/>
              <a:defRPr sz="2000" b="1">
                <a:latin typeface="Arial"/>
                <a:ea typeface="Arial"/>
                <a:cs typeface="Arial"/>
                <a:sym typeface="Arial"/>
              </a:defRPr>
            </a:lvl7pPr>
            <a:lvl8pPr marL="3454400" indent="-254000">
              <a:spcBef>
                <a:spcPts val="600"/>
              </a:spcBef>
              <a:buSzPct val="100000"/>
              <a:buChar char="•"/>
              <a:defRPr sz="2000" b="1">
                <a:latin typeface="Arial"/>
                <a:ea typeface="Arial"/>
                <a:cs typeface="Arial"/>
                <a:sym typeface="Arial"/>
              </a:defRPr>
            </a:lvl8pPr>
            <a:lvl9pPr marL="3911600" indent="-254000">
              <a:spcBef>
                <a:spcPts val="600"/>
              </a:spcBef>
              <a:buSzPct val="100000"/>
              <a:buChar char="•"/>
              <a:defRPr sz="2000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900"/>
              </a:spcBef>
              <a:defRPr sz="1800" b="0"/>
            </a:pPr>
            <a:r>
              <a:rPr lang="en-US" sz="3200" dirty="0"/>
              <a:t>Hatching:  Closely spaced parallel lines.</a:t>
            </a:r>
          </a:p>
          <a:p>
            <a:pPr>
              <a:spcBef>
                <a:spcPts val="900"/>
              </a:spcBef>
              <a:defRPr sz="1800" b="0"/>
            </a:pPr>
            <a:endParaRPr lang="en-US" sz="3200" dirty="0"/>
          </a:p>
          <a:p>
            <a:pPr>
              <a:spcBef>
                <a:spcPts val="900"/>
              </a:spcBef>
              <a:defRPr sz="1800" b="0"/>
            </a:pPr>
            <a:r>
              <a:rPr lang="en-US" sz="3200" dirty="0"/>
              <a:t>Cross-hatching:  Parallel lines intersect like a checkerboard.</a:t>
            </a:r>
          </a:p>
          <a:p>
            <a:pPr>
              <a:spcBef>
                <a:spcPts val="900"/>
              </a:spcBef>
              <a:defRPr sz="1800" b="0"/>
            </a:pPr>
            <a:endParaRPr lang="en-US" sz="3200" dirty="0"/>
          </a:p>
          <a:p>
            <a:pPr>
              <a:spcBef>
                <a:spcPts val="900"/>
              </a:spcBef>
              <a:defRPr sz="1800" b="0"/>
            </a:pPr>
            <a:r>
              <a:rPr lang="en-US" sz="3200" dirty="0"/>
              <a:t>Stippling:  Dots spaced close or far apart to suggest darker or lighter areas.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40" y="1108364"/>
            <a:ext cx="4695305" cy="32783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F70E26-DD2B-4455-865F-1A9575658C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47522" r="50603" b="28497"/>
          <a:stretch/>
        </p:blipFill>
        <p:spPr>
          <a:xfrm>
            <a:off x="6815283" y="4557179"/>
            <a:ext cx="3477513" cy="17065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5273886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03" y="0"/>
            <a:ext cx="10515600" cy="875211"/>
          </a:xfrm>
        </p:spPr>
        <p:txBody>
          <a:bodyPr/>
          <a:lstStyle/>
          <a:p>
            <a:r>
              <a:rPr lang="en-US" dirty="0" smtClean="0"/>
              <a:t>Hatching and Cross-Hatching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73" y="875210"/>
            <a:ext cx="4160523" cy="4357189"/>
          </a:xfrm>
        </p:spPr>
        <p:txBody>
          <a:bodyPr>
            <a:noAutofit/>
          </a:bodyPr>
          <a:lstStyle/>
          <a:p>
            <a:r>
              <a:rPr lang="en-US" sz="3200" dirty="0" smtClean="0"/>
              <a:t>Hatching – method of expressing value with a series of lines close to and parallel to each other</a:t>
            </a:r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Cross-Hatching – a variant of hatching where the lines cross each other</a:t>
            </a:r>
          </a:p>
          <a:p>
            <a:endParaRPr lang="en-US" sz="3200" dirty="0"/>
          </a:p>
          <a:p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187" y="3174999"/>
            <a:ext cx="3884109" cy="35287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726" y="0"/>
            <a:ext cx="3936273" cy="50881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343401" y="2344002"/>
            <a:ext cx="2037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Creating Value using hatching and cross-hatching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8255726" y="5088181"/>
            <a:ext cx="3265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Michelangelo, Head of a Satyr, c. 1520-30. Pen and Ink on Paper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8686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Implied Depth: Value, space, and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524" y="1480344"/>
            <a:ext cx="4292600" cy="4351338"/>
          </a:xfrm>
        </p:spPr>
        <p:txBody>
          <a:bodyPr/>
          <a:lstStyle/>
          <a:p>
            <a:r>
              <a:rPr lang="en-US" dirty="0" smtClean="0"/>
              <a:t>Implied Depth involves the appearance of three-dimensional depth on a two-dimensional surface</a:t>
            </a:r>
          </a:p>
          <a:p>
            <a:endParaRPr lang="en-US" dirty="0"/>
          </a:p>
          <a:p>
            <a:r>
              <a:rPr lang="en-US" dirty="0" smtClean="0"/>
              <a:t>Implied depth creates the illusion of three dimensions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647" y="1135063"/>
            <a:ext cx="6708528" cy="5041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359647" y="6176963"/>
            <a:ext cx="5155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Rene Magritte, The Treachery of Images (This is not a pipe), 1929, Oil on Canvas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2858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b="1"/>
              <a:t>The 9-Step Value Scale </a:t>
            </a:r>
            <a:endParaRPr lang="en-US" altLang="en-US" sz="5400"/>
          </a:p>
        </p:txBody>
      </p:sp>
      <p:pic>
        <p:nvPicPr>
          <p:cNvPr id="55299" name="Picture 5" descr="http://home.mn.rr.com/ghk/MSB/AD100/valuescale9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3074988"/>
            <a:ext cx="81153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 descr="http://home.mn.rr.com/ghk/MSB/AD100/valuescalebrackets.gif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9" y="4046538"/>
            <a:ext cx="808672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6621" name="Group 77"/>
          <p:cNvGraphicFramePr>
            <a:graphicFrameLocks noGrp="1"/>
          </p:cNvGraphicFramePr>
          <p:nvPr/>
        </p:nvGraphicFramePr>
        <p:xfrm>
          <a:off x="2081213" y="2209801"/>
          <a:ext cx="7929562" cy="830263"/>
        </p:xfrm>
        <a:graphic>
          <a:graphicData uri="http://schemas.openxmlformats.org/drawingml/2006/table">
            <a:tbl>
              <a:tblPr/>
              <a:tblGrid>
                <a:gridCol w="839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37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30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5323" name="Rectangle 56"/>
          <p:cNvSpPr>
            <a:spLocks noChangeArrowheads="1"/>
          </p:cNvSpPr>
          <p:nvPr/>
        </p:nvSpPr>
        <p:spPr bwMode="auto">
          <a:xfrm>
            <a:off x="1524001" y="30204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24" name="Rectangle 57"/>
          <p:cNvSpPr>
            <a:spLocks noChangeArrowheads="1"/>
          </p:cNvSpPr>
          <p:nvPr/>
        </p:nvSpPr>
        <p:spPr bwMode="auto">
          <a:xfrm>
            <a:off x="6070600" y="3105151"/>
            <a:ext cx="184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>
                <a:cs typeface="Times New Roman" panose="02020603050405020304" pitchFamily="18" charset="0"/>
              </a:rPr>
              <a:t/>
            </a:r>
            <a:br>
              <a:rPr lang="en-US" altLang="en-US" sz="1200">
                <a:cs typeface="Times New Roman" panose="02020603050405020304" pitchFamily="18" charset="0"/>
              </a:rPr>
            </a:br>
            <a:endParaRPr lang="en-US" altLang="en-US" b="0"/>
          </a:p>
        </p:txBody>
      </p:sp>
      <p:graphicFrame>
        <p:nvGraphicFramePr>
          <p:cNvPr id="236620" name="Group 76"/>
          <p:cNvGraphicFramePr>
            <a:graphicFrameLocks noGrp="1"/>
          </p:cNvGraphicFramePr>
          <p:nvPr/>
        </p:nvGraphicFramePr>
        <p:xfrm>
          <a:off x="2081213" y="4684714"/>
          <a:ext cx="8001000" cy="649287"/>
        </p:xfrm>
        <a:graphic>
          <a:graphicData uri="http://schemas.openxmlformats.org/drawingml/2006/table">
            <a:tbl>
              <a:tblPr/>
              <a:tblGrid>
                <a:gridCol w="2651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8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1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92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DARKS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MIDS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LIGHTS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98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4761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The elements of art are the basic vocabulary of art</a:t>
            </a:r>
          </a:p>
          <a:p>
            <a:endParaRPr lang="en-US" dirty="0" smtClean="0"/>
          </a:p>
          <a:p>
            <a:r>
              <a:rPr lang="en-US" dirty="0" smtClean="0"/>
              <a:t>We call them the building blocks of art</a:t>
            </a:r>
          </a:p>
          <a:p>
            <a:endParaRPr lang="en-US" dirty="0" smtClean="0"/>
          </a:p>
          <a:p>
            <a:r>
              <a:rPr lang="en-US" dirty="0" smtClean="0"/>
              <a:t>Line, shape, form (volume and mass), value (light and dark), color, texture, space, time and motion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810" y="1447565"/>
            <a:ext cx="5715000" cy="45624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7058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6720" y="367937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000" b="1" dirty="0"/>
              <a:t>VALUE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3143" y="1815737"/>
            <a:ext cx="11011988" cy="339602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/>
              <a:t>Value – An Element of Art that describes the lightness or darkness of a hue.</a:t>
            </a:r>
          </a:p>
        </p:txBody>
      </p:sp>
    </p:spTree>
    <p:extLst>
      <p:ext uri="{BB962C8B-B14F-4D97-AF65-F5344CB8AC3E}">
        <p14:creationId xmlns:p14="http://schemas.microsoft.com/office/powerpoint/2010/main" val="172779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" y="156119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latin typeface="Americana XBdCn BT" pitchFamily="18" charset="0"/>
              </a:rPr>
              <a:t>Value</a:t>
            </a:r>
          </a:p>
        </p:txBody>
      </p:sp>
      <p:pic>
        <p:nvPicPr>
          <p:cNvPr id="51203" name="Picture 3" descr="valu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185" y="1619795"/>
            <a:ext cx="7008292" cy="364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378824" y="1481682"/>
            <a:ext cx="4362994" cy="499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/>
              <a:t>Value </a:t>
            </a:r>
            <a:r>
              <a:rPr lang="en-US" altLang="en-US" sz="2800" b="0" dirty="0"/>
              <a:t>- is the degree of light and dark in a design.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sz="2800" b="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b="0" dirty="0"/>
              <a:t>It is the contrast between black and white and all the tones in between.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sz="2800" b="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b="0" dirty="0"/>
              <a:t>Value can be used with color as well as black and white. </a:t>
            </a:r>
          </a:p>
        </p:txBody>
      </p:sp>
    </p:spTree>
    <p:extLst>
      <p:ext uri="{BB962C8B-B14F-4D97-AF65-F5344CB8AC3E}">
        <p14:creationId xmlns:p14="http://schemas.microsoft.com/office/powerpoint/2010/main" val="3619329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30777" y="117884"/>
            <a:ext cx="3124200" cy="1143000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latin typeface="Americana XBdCn BT" pitchFamily="18" charset="0"/>
              </a:rPr>
              <a:t>Value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7132320" y="6217920"/>
            <a:ext cx="4958875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b="0" dirty="0"/>
              <a:t>How did Caravaggio use value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b="0" dirty="0"/>
              <a:t>to express volume in “David and Goliath." </a:t>
            </a:r>
          </a:p>
          <a:p>
            <a:pPr algn="ctr" eaLnBrk="1" hangingPunct="1"/>
            <a:endParaRPr lang="en-US" altLang="en-US" b="0" dirty="0"/>
          </a:p>
        </p:txBody>
      </p:sp>
      <p:pic>
        <p:nvPicPr>
          <p:cNvPr id="52228" name="Picture 4" descr="david-goliath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320" y="-31543"/>
            <a:ext cx="4958875" cy="6113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352698" y="1071154"/>
            <a:ext cx="6322422" cy="548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200" b="0" dirty="0"/>
              <a:t>Contrast </a:t>
            </a:r>
            <a:r>
              <a:rPr lang="en-US" altLang="en-US" sz="3200" b="0" dirty="0" smtClean="0"/>
              <a:t>can show changes </a:t>
            </a:r>
            <a:r>
              <a:rPr lang="en-US" altLang="en-US" sz="3200" b="0" dirty="0"/>
              <a:t>between values.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3200" b="0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b="0" dirty="0"/>
              <a:t>Value is needed to express </a:t>
            </a:r>
            <a:r>
              <a:rPr lang="en-US" altLang="en-US" sz="3200" dirty="0"/>
              <a:t>Volume</a:t>
            </a:r>
            <a:r>
              <a:rPr lang="en-US" altLang="en-US" sz="3200" b="0" dirty="0" smtClean="0"/>
              <a:t>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3200" b="0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b="0" dirty="0"/>
              <a:t>Volume is the representation of mass in an art work or a sculpture. </a:t>
            </a:r>
            <a:endParaRPr lang="en-US" alt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3852357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8932" y="198437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sz="5400" b="1">
                <a:latin typeface="Americana XBdCn BT" pitchFamily="18" charset="0"/>
              </a:rPr>
              <a:t>Value: Shades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932" y="1658982"/>
            <a:ext cx="6764382" cy="4818017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Shades are dark values of a color. </a:t>
            </a:r>
            <a:endParaRPr lang="en-US" altLang="en-US" sz="3600" dirty="0" smtClean="0"/>
          </a:p>
          <a:p>
            <a:pPr eaLnBrk="1" hangingPunct="1"/>
            <a:endParaRPr lang="en-US" altLang="en-US" sz="3600" dirty="0"/>
          </a:p>
          <a:p>
            <a:pPr eaLnBrk="1" hangingPunct="1"/>
            <a:r>
              <a:rPr lang="en-US" altLang="en-US" sz="3600" dirty="0" smtClean="0"/>
              <a:t>Shades are made by </a:t>
            </a:r>
            <a:r>
              <a:rPr lang="en-US" altLang="en-US" sz="3600" dirty="0"/>
              <a:t>mixing a color with different amounts of black. </a:t>
            </a:r>
            <a:endParaRPr lang="en-US" altLang="en-US" sz="3600" dirty="0" smtClean="0"/>
          </a:p>
        </p:txBody>
      </p:sp>
      <p:pic>
        <p:nvPicPr>
          <p:cNvPr id="53252" name="Picture 4" descr="shades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58" y="43291"/>
            <a:ext cx="4236722" cy="681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351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371" y="198437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latin typeface="Americana XBdCn BT" pitchFamily="18" charset="0"/>
              </a:rPr>
              <a:t>Value: Tints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6023" y="1524000"/>
            <a:ext cx="5717177" cy="48768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Tints are light values of a color. </a:t>
            </a:r>
            <a:endParaRPr lang="en-US" altLang="en-US" sz="3600" dirty="0" smtClean="0"/>
          </a:p>
          <a:p>
            <a:pPr eaLnBrk="1" hangingPunct="1"/>
            <a:endParaRPr lang="en-US" altLang="en-US" sz="3600" dirty="0"/>
          </a:p>
          <a:p>
            <a:pPr eaLnBrk="1" hangingPunct="1"/>
            <a:r>
              <a:rPr lang="en-US" altLang="en-US" sz="3600" dirty="0" smtClean="0"/>
              <a:t>Tints are made </a:t>
            </a:r>
            <a:r>
              <a:rPr lang="en-US" altLang="en-US" sz="3600" dirty="0"/>
              <a:t>by mixing a color with different amounts of white.</a:t>
            </a:r>
          </a:p>
        </p:txBody>
      </p:sp>
      <p:pic>
        <p:nvPicPr>
          <p:cNvPr id="54276" name="Picture 4" descr="tints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97" y="32551"/>
            <a:ext cx="4337003" cy="682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282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2" y="1"/>
            <a:ext cx="10319657" cy="868044"/>
          </a:xfrm>
        </p:spPr>
        <p:txBody>
          <a:bodyPr/>
          <a:lstStyle/>
          <a:p>
            <a:r>
              <a:rPr lang="en-US" dirty="0" smtClean="0"/>
              <a:t>Value: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329" y="868044"/>
            <a:ext cx="5826103" cy="4775109"/>
          </a:xfrm>
        </p:spPr>
        <p:txBody>
          <a:bodyPr>
            <a:noAutofit/>
          </a:bodyPr>
          <a:lstStyle/>
          <a:p>
            <a:r>
              <a:rPr lang="en-US" sz="2400" dirty="0" smtClean="0"/>
              <a:t>Value refers to lightness and darkness</a:t>
            </a:r>
          </a:p>
          <a:p>
            <a:endParaRPr lang="en-US" sz="800" dirty="0"/>
          </a:p>
          <a:p>
            <a:r>
              <a:rPr lang="en-US" sz="2400" dirty="0" smtClean="0"/>
              <a:t>Value can produce a sense of solidity and influence our mood</a:t>
            </a:r>
          </a:p>
          <a:p>
            <a:endParaRPr lang="en-US" sz="800" dirty="0"/>
          </a:p>
          <a:p>
            <a:r>
              <a:rPr lang="en-US" sz="2400" dirty="0" smtClean="0"/>
              <a:t>Darker works of art seem to have a “darker mood”</a:t>
            </a:r>
          </a:p>
          <a:p>
            <a:endParaRPr lang="en-US" sz="800" dirty="0"/>
          </a:p>
          <a:p>
            <a:r>
              <a:rPr lang="en-US" sz="2400" dirty="0" smtClean="0"/>
              <a:t>Artists learn to mimic the way things look by observing light as it illuminates a surface</a:t>
            </a:r>
          </a:p>
          <a:p>
            <a:endParaRPr lang="en-US" sz="800" dirty="0"/>
          </a:p>
          <a:p>
            <a:r>
              <a:rPr lang="en-US" sz="2400" dirty="0" smtClean="0"/>
              <a:t>Value changes often occur gradually</a:t>
            </a:r>
          </a:p>
          <a:p>
            <a:endParaRPr lang="en-US" sz="800" dirty="0"/>
          </a:p>
          <a:p>
            <a:r>
              <a:rPr lang="en-US" sz="2400" dirty="0" smtClean="0"/>
              <a:t>Notice in the dome the relative dark values increases as the planes get farther away and do not face the light source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202" y="94239"/>
            <a:ext cx="6059511" cy="33316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937" y="3412479"/>
            <a:ext cx="2907869" cy="32790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118201" y="3542789"/>
            <a:ext cx="2555535" cy="1096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Buckminister</a:t>
            </a:r>
            <a:r>
              <a:rPr lang="en-US" sz="1600" dirty="0" smtClean="0"/>
              <a:t> Fuller, Geodesic Dome, 1963-79, Reed College, Portland, </a:t>
            </a:r>
            <a:r>
              <a:rPr lang="en-US" sz="1600" dirty="0" err="1" smtClean="0"/>
              <a:t>Oregan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575402" y="5643153"/>
            <a:ext cx="2416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Values and Planes of a geodesic sphere, vector graphic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6170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 idx="4294967295"/>
          </p:nvPr>
        </p:nvSpPr>
        <p:spPr>
          <a:xfrm>
            <a:off x="106363" y="169861"/>
            <a:ext cx="5791200" cy="11334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4500">
                <a:solidFill>
                  <a:srgbClr val="3366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400" b="1" dirty="0" smtClean="0"/>
              <a:t>Value</a:t>
            </a:r>
            <a:endParaRPr sz="4400" b="1" dirty="0"/>
          </a:p>
        </p:txBody>
      </p:sp>
      <p:sp>
        <p:nvSpPr>
          <p:cNvPr id="111" name="Shape 111"/>
          <p:cNvSpPr>
            <a:spLocks noGrp="1"/>
          </p:cNvSpPr>
          <p:nvPr>
            <p:ph type="body" idx="4294967295"/>
          </p:nvPr>
        </p:nvSpPr>
        <p:spPr>
          <a:xfrm>
            <a:off x="296091" y="1149530"/>
            <a:ext cx="11512732" cy="492756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0637" indent="71437">
              <a:lnSpc>
                <a:spcPts val="3800"/>
              </a:lnSpc>
              <a:defRPr sz="1800" b="0"/>
            </a:pPr>
            <a:r>
              <a:rPr sz="2400" b="1" dirty="0"/>
              <a:t>There are several value techniques that artists use to </a:t>
            </a:r>
            <a:r>
              <a:rPr sz="2400" b="1" dirty="0">
                <a:solidFill>
                  <a:srgbClr val="3366FF"/>
                </a:solidFill>
              </a:rPr>
              <a:t>imply light</a:t>
            </a:r>
            <a:r>
              <a:rPr sz="2400" b="1" dirty="0"/>
              <a:t> within works of art.  These techniques result in the illusion of shape and mass of objects. </a:t>
            </a:r>
          </a:p>
          <a:p>
            <a:pPr marL="20637" indent="71437">
              <a:lnSpc>
                <a:spcPts val="3800"/>
              </a:lnSpc>
              <a:defRPr sz="1800" b="0"/>
            </a:pPr>
            <a:endParaRPr lang="en-US" sz="2400" b="1" dirty="0" smtClean="0">
              <a:solidFill>
                <a:srgbClr val="3366FF"/>
              </a:solidFill>
            </a:endParaRPr>
          </a:p>
          <a:p>
            <a:pPr marL="20637" indent="71437">
              <a:lnSpc>
                <a:spcPts val="3800"/>
              </a:lnSpc>
              <a:defRPr sz="1800" b="0"/>
            </a:pPr>
            <a:r>
              <a:rPr lang="en-US" sz="2400" b="1" dirty="0">
                <a:solidFill>
                  <a:srgbClr val="3366FF"/>
                </a:solidFill>
              </a:rPr>
              <a:t>Value:</a:t>
            </a:r>
            <a:r>
              <a:rPr lang="en-US" sz="2400" b="1" dirty="0">
                <a:solidFill>
                  <a:srgbClr val="1F497D"/>
                </a:solidFill>
              </a:rPr>
              <a:t> </a:t>
            </a:r>
            <a:r>
              <a:rPr lang="en-US" sz="2400" b="1" dirty="0"/>
              <a:t> Relative lightness or darkness.</a:t>
            </a:r>
          </a:p>
          <a:p>
            <a:pPr marL="20637" indent="71437">
              <a:lnSpc>
                <a:spcPts val="3800"/>
              </a:lnSpc>
              <a:defRPr sz="1800" b="0"/>
            </a:pPr>
            <a:endParaRPr lang="en-US" sz="2400" b="1" dirty="0">
              <a:solidFill>
                <a:srgbClr val="3366FF"/>
              </a:solidFill>
            </a:endParaRPr>
          </a:p>
          <a:p>
            <a:pPr marL="20637" indent="71437">
              <a:lnSpc>
                <a:spcPts val="3800"/>
              </a:lnSpc>
              <a:defRPr sz="1800" b="0"/>
            </a:pPr>
            <a:r>
              <a:rPr sz="2400" b="1" dirty="0">
                <a:solidFill>
                  <a:srgbClr val="3366FF"/>
                </a:solidFill>
              </a:rPr>
              <a:t>Shading/Modeling:  </a:t>
            </a:r>
            <a:r>
              <a:rPr sz="2400" b="1" dirty="0"/>
              <a:t>Using chiaroscuro or values to create mass</a:t>
            </a:r>
            <a:r>
              <a:rPr sz="2400" b="1" dirty="0" smtClean="0"/>
              <a:t>.</a:t>
            </a:r>
            <a:endParaRPr lang="en-US" sz="2400" b="1" dirty="0" smtClean="0"/>
          </a:p>
          <a:p>
            <a:pPr marL="20637" indent="71437">
              <a:lnSpc>
                <a:spcPts val="3800"/>
              </a:lnSpc>
              <a:defRPr sz="1800" b="0"/>
            </a:pPr>
            <a:endParaRPr sz="2400" b="1" dirty="0"/>
          </a:p>
          <a:p>
            <a:pPr marL="20637" indent="71437">
              <a:lnSpc>
                <a:spcPts val="3800"/>
              </a:lnSpc>
              <a:defRPr sz="1800" b="0"/>
            </a:pPr>
            <a:r>
              <a:rPr sz="2400" b="1" dirty="0" smtClean="0">
                <a:solidFill>
                  <a:srgbClr val="3366FF"/>
                </a:solidFill>
              </a:rPr>
              <a:t>Chiaroscuro</a:t>
            </a:r>
            <a:r>
              <a:rPr sz="2400" b="1" dirty="0">
                <a:solidFill>
                  <a:srgbClr val="3366FF"/>
                </a:solidFill>
              </a:rPr>
              <a:t>:</a:t>
            </a:r>
            <a:r>
              <a:rPr sz="2400" b="1" dirty="0">
                <a:solidFill>
                  <a:srgbClr val="1F497D"/>
                </a:solidFill>
              </a:rPr>
              <a:t> </a:t>
            </a:r>
            <a:r>
              <a:rPr sz="2400" b="1" dirty="0"/>
              <a:t> Italian for light/dark; contrasts of light and shadow.</a:t>
            </a:r>
          </a:p>
        </p:txBody>
      </p:sp>
      <p:sp>
        <p:nvSpPr>
          <p:cNvPr id="113" name="Shape 113"/>
          <p:cNvSpPr/>
          <p:nvPr/>
        </p:nvSpPr>
        <p:spPr>
          <a:xfrm>
            <a:off x="1828801" y="1438274"/>
            <a:ext cx="813752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342900">
              <a:spcBef>
                <a:spcPts val="900"/>
              </a:spcBef>
              <a:defRPr sz="40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 lvl="0">
              <a:defRPr sz="1800"/>
            </a:pPr>
            <a:r>
              <a:rPr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538407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3572</TotalTime>
  <Words>856</Words>
  <Application>Microsoft Office PowerPoint</Application>
  <PresentationFormat>Widescreen</PresentationFormat>
  <Paragraphs>132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Americana XBdCn BT</vt:lpstr>
      <vt:lpstr>Arial</vt:lpstr>
      <vt:lpstr>Arial Black</vt:lpstr>
      <vt:lpstr>Calibri</vt:lpstr>
      <vt:lpstr>Calibri Light</vt:lpstr>
      <vt:lpstr>Franklin Gothic Book</vt:lpstr>
      <vt:lpstr>Helvetica Neue</vt:lpstr>
      <vt:lpstr>Times New Roman</vt:lpstr>
      <vt:lpstr>Office Theme</vt:lpstr>
      <vt:lpstr>Elements of Art and Principles of Design</vt:lpstr>
      <vt:lpstr>Elements of Art</vt:lpstr>
      <vt:lpstr>VALUE</vt:lpstr>
      <vt:lpstr>Value</vt:lpstr>
      <vt:lpstr>Value</vt:lpstr>
      <vt:lpstr>Value: Shades</vt:lpstr>
      <vt:lpstr>Value: Tints</vt:lpstr>
      <vt:lpstr>Value:</vt:lpstr>
      <vt:lpstr>Value</vt:lpstr>
      <vt:lpstr>Chiaroscuro</vt:lpstr>
      <vt:lpstr>PowerPoint Presentation</vt:lpstr>
      <vt:lpstr>Value</vt:lpstr>
      <vt:lpstr>PowerPoint Presentation</vt:lpstr>
      <vt:lpstr>PowerPoint Presentation</vt:lpstr>
      <vt:lpstr>Hatching and Cross-Hatching</vt:lpstr>
      <vt:lpstr>Implied Depth: Value, space, and perspective</vt:lpstr>
      <vt:lpstr>The 9-Step Value Scale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Wireman</dc:creator>
  <cp:lastModifiedBy>Greg Wireman</cp:lastModifiedBy>
  <cp:revision>88</cp:revision>
  <dcterms:created xsi:type="dcterms:W3CDTF">2015-08-03T19:35:53Z</dcterms:created>
  <dcterms:modified xsi:type="dcterms:W3CDTF">2020-10-27T15:54:44Z</dcterms:modified>
</cp:coreProperties>
</file>